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0"/>
  </p:notesMasterIdLst>
  <p:handoutMasterIdLst>
    <p:handoutMasterId r:id="rId41"/>
  </p:handoutMasterIdLst>
  <p:sldIdLst>
    <p:sldId id="256" r:id="rId6"/>
    <p:sldId id="287" r:id="rId7"/>
    <p:sldId id="288" r:id="rId8"/>
    <p:sldId id="291" r:id="rId9"/>
    <p:sldId id="289" r:id="rId10"/>
    <p:sldId id="292" r:id="rId11"/>
    <p:sldId id="290" r:id="rId12"/>
    <p:sldId id="293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7" r:id="rId24"/>
    <p:sldId id="306" r:id="rId25"/>
    <p:sldId id="308" r:id="rId26"/>
    <p:sldId id="309" r:id="rId27"/>
    <p:sldId id="310" r:id="rId28"/>
    <p:sldId id="285" r:id="rId29"/>
    <p:sldId id="311" r:id="rId30"/>
    <p:sldId id="312" r:id="rId31"/>
    <p:sldId id="313" r:id="rId32"/>
    <p:sldId id="314" r:id="rId33"/>
    <p:sldId id="315" r:id="rId34"/>
    <p:sldId id="316" r:id="rId35"/>
    <p:sldId id="320" r:id="rId36"/>
    <p:sldId id="321" r:id="rId37"/>
    <p:sldId id="323" r:id="rId38"/>
    <p:sldId id="279" r:id="rId3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Title -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89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s://github.com/bbatsov/rubocop/blob/master/config/enabled.y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hyperlink" Target="https://github.com/bbatsov/rubocop/blob/master/config/disabled.y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code </a:t>
            </a:r>
            <a:r>
              <a:rPr lang="en-US" dirty="0" err="1" smtClean="0"/>
              <a:t>linting</a:t>
            </a:r>
            <a:r>
              <a:rPr lang="en-US" dirty="0" smtClean="0"/>
              <a:t> tool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Early and Often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The advantages of running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/>
              <a:t>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identify simple errors early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eliminating style choices from the review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/>
              <a:t>C.CWCEFF</a:t>
            </a:r>
          </a:p>
          <a:p>
            <a:endParaRPr lang="en-US" dirty="0"/>
          </a:p>
          <a:p>
            <a:r>
              <a:rPr lang="en-US" dirty="0" smtClean="0"/>
              <a:t>Offenses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Offenses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`.` </a:t>
            </a:r>
            <a:r>
              <a:rPr lang="en-US" sz="2400" dirty="0" smtClean="0"/>
              <a:t>means </a:t>
            </a:r>
            <a:r>
              <a:rPr lang="en-US" sz="2400" dirty="0"/>
              <a:t>that the file contains no issues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C</a:t>
            </a:r>
            <a:r>
              <a:rPr lang="en-US" sz="2400" dirty="0" smtClean="0">
                <a:latin typeface="Inconsolata"/>
                <a:cs typeface="Inconsolata"/>
              </a:rPr>
              <a:t>` </a:t>
            </a:r>
            <a:r>
              <a:rPr lang="en-US" sz="2400" dirty="0" smtClean="0"/>
              <a:t>means </a:t>
            </a:r>
            <a:r>
              <a:rPr lang="en-US" sz="2400" dirty="0"/>
              <a:t>a issue with convention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W` </a:t>
            </a:r>
            <a:r>
              <a:rPr lang="en-US" sz="2400" dirty="0"/>
              <a:t>means a warning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E` </a:t>
            </a:r>
            <a:r>
              <a:rPr lang="en-US" sz="2400" dirty="0"/>
              <a:t>means an error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latin typeface="Inconsolata"/>
                <a:cs typeface="Inconsolata"/>
              </a:rPr>
              <a:t>`</a:t>
            </a:r>
            <a:r>
              <a:rPr lang="en-US" sz="2400" dirty="0">
                <a:latin typeface="Inconsolata"/>
                <a:cs typeface="Inconsolata"/>
              </a:rPr>
              <a:t>F` </a:t>
            </a:r>
            <a:r>
              <a:rPr lang="en-US" sz="2400" dirty="0"/>
              <a:t>means an fatal error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1005733"/>
            <a:ext cx="11210516" cy="6253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9692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Offenses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2514332"/>
            <a:ext cx="11210516" cy="78653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1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Offenses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>
                <a:solidFill>
                  <a:schemeClr val="accent4"/>
                </a:solidFill>
                <a:latin typeface="Inconsolata"/>
                <a:cs typeface="Inconsolata"/>
              </a:rPr>
              <a:t>FILENAME</a:t>
            </a:r>
            <a:r>
              <a:rPr lang="en-US" sz="2400" dirty="0">
                <a:latin typeface="Inconsolata"/>
                <a:cs typeface="Inconsolata"/>
              </a:rPr>
              <a:t>:</a:t>
            </a:r>
            <a:r>
              <a:rPr lang="en-US" sz="2400" dirty="0">
                <a:solidFill>
                  <a:schemeClr val="accent1"/>
                </a:solidFill>
                <a:latin typeface="Inconsolata"/>
                <a:cs typeface="Inconsolata"/>
              </a:rPr>
              <a:t>LINE_NUMBER</a:t>
            </a:r>
            <a:r>
              <a:rPr lang="en-US" sz="2400" dirty="0">
                <a:latin typeface="Inconsolata"/>
                <a:cs typeface="Inconsolata"/>
              </a:rPr>
              <a:t>:</a:t>
            </a:r>
            <a:r>
              <a:rPr lang="en-US" sz="2400" dirty="0">
                <a:solidFill>
                  <a:schemeClr val="accent5"/>
                </a:solidFill>
                <a:latin typeface="Inconsolata"/>
                <a:cs typeface="Inconsolata"/>
              </a:rPr>
              <a:t>CHARACTER_NUMBER</a:t>
            </a:r>
            <a:r>
              <a:rPr lang="en-US" sz="2400" dirty="0">
                <a:latin typeface="Inconsolata"/>
                <a:cs typeface="Inconsolata"/>
              </a:rPr>
              <a:t>: </a:t>
            </a:r>
            <a:r>
              <a:rPr lang="en-US" sz="2400" dirty="0">
                <a:solidFill>
                  <a:schemeClr val="accent1"/>
                </a:solidFill>
                <a:latin typeface="Inconsolata"/>
                <a:cs typeface="Inconsolata"/>
              </a:rPr>
              <a:t>TYPE_OF_ERROR</a:t>
            </a:r>
            <a:r>
              <a:rPr lang="en-US" sz="2400" dirty="0">
                <a:latin typeface="Inconsolata"/>
                <a:cs typeface="Inconsolata"/>
              </a:rPr>
              <a:t>: </a:t>
            </a: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MESSAGE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37254" y="2789224"/>
            <a:ext cx="344889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505337" y="2789224"/>
            <a:ext cx="21273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93750" y="2789224"/>
            <a:ext cx="137691" cy="0"/>
          </a:xfrm>
          <a:prstGeom prst="line">
            <a:avLst/>
          </a:prstGeom>
          <a:ln>
            <a:solidFill>
              <a:srgbClr val="F18B2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3741" y="2789224"/>
            <a:ext cx="429983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23509" y="2789224"/>
            <a:ext cx="13769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31288" y="2785106"/>
            <a:ext cx="0" cy="102507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752668" y="2786001"/>
            <a:ext cx="2311988" cy="1024178"/>
          </a:xfrm>
          <a:prstGeom prst="straightConnector1">
            <a:avLst/>
          </a:prstGeom>
          <a:ln>
            <a:solidFill>
              <a:srgbClr val="F18B2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860684" y="2786001"/>
            <a:ext cx="429600" cy="1030625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586824" y="2786001"/>
            <a:ext cx="1729988" cy="1024178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585248" y="2795672"/>
            <a:ext cx="1517252" cy="100161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Offenses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Inconsolata"/>
                <a:cs typeface="Inconsolata"/>
              </a:rPr>
              <a:t>FILENAME:LINE_NUMBER:CHARACTER_NUMBER: TYPE_OF_ERROR: MESSAGE</a:t>
            </a:r>
          </a:p>
          <a:p>
            <a:r>
              <a:rPr lang="en-US" sz="2400" dirty="0">
                <a:solidFill>
                  <a:schemeClr val="accent4"/>
                </a:solidFill>
                <a:latin typeface="Inconsolata"/>
                <a:cs typeface="Inconsolata"/>
              </a:rPr>
              <a:t>SOURCE </a:t>
            </a:r>
            <a:r>
              <a:rPr lang="en-US" sz="2400" dirty="0" smtClean="0">
                <a:solidFill>
                  <a:schemeClr val="accent4"/>
                </a:solidFill>
                <a:latin typeface="Inconsolata"/>
                <a:cs typeface="Inconsolata"/>
              </a:rPr>
              <a:t>CODE</a:t>
            </a:r>
            <a:endParaRPr lang="en-US" sz="2400" dirty="0">
              <a:solidFill>
                <a:schemeClr val="accent4"/>
              </a:solidFill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547954" y="3098680"/>
            <a:ext cx="5208797" cy="232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231288" y="3094562"/>
            <a:ext cx="0" cy="117980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results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Inspecting 8 files</a:t>
            </a:r>
          </a:p>
          <a:p>
            <a:r>
              <a:rPr lang="en-US" dirty="0" smtClean="0"/>
              <a:t>C.CWCEFF</a:t>
            </a:r>
            <a:endParaRPr lang="en-US" dirty="0"/>
          </a:p>
          <a:p>
            <a:endParaRPr lang="en-US" dirty="0"/>
          </a:p>
          <a:p>
            <a:r>
              <a:rPr lang="en-US" smtClean="0"/>
              <a:t>Offenses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cookbooks/apache/attributes/default.rb:1:1: C: Missing utf-8 encoding comment.</a:t>
            </a:r>
          </a:p>
          <a:p>
            <a:r>
              <a:rPr lang="en-US" dirty="0" smtClean="0"/>
              <a:t>default["apache"]["</a:t>
            </a:r>
            <a:r>
              <a:rPr lang="en-US" dirty="0" err="1" smtClean="0"/>
              <a:t>indexfile</a:t>
            </a:r>
            <a:r>
              <a:rPr lang="en-US" dirty="0" smtClean="0"/>
              <a:t>"] = "index1.html"</a:t>
            </a:r>
          </a:p>
          <a:p>
            <a:r>
              <a:rPr lang="en-US" dirty="0" smtClean="0"/>
              <a:t>^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Inconsolata"/>
                <a:cs typeface="Inconsolata"/>
              </a:rPr>
              <a:t>FILENAME:LINE_NUMBER:CHARACTER_NUMBER: TYPE_OF_ERROR: MESSAGE</a:t>
            </a:r>
          </a:p>
          <a:p>
            <a:r>
              <a:rPr lang="en-US" sz="2400" dirty="0">
                <a:solidFill>
                  <a:schemeClr val="tx1"/>
                </a:solidFill>
                <a:latin typeface="Inconsolata"/>
                <a:cs typeface="Inconsolata"/>
              </a:rPr>
              <a:t>SOURCE </a:t>
            </a:r>
            <a:r>
              <a:rPr lang="en-US" sz="2400" dirty="0" smtClean="0">
                <a:solidFill>
                  <a:schemeClr val="tx1"/>
                </a:solidFill>
                <a:latin typeface="Inconsolata"/>
                <a:cs typeface="Inconsolata"/>
              </a:rPr>
              <a:t>CODE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Inconsolata"/>
                <a:cs typeface="Inconsolata"/>
              </a:rPr>
              <a:t>^ (points to the location of the issue in source)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451257" y="3062326"/>
            <a:ext cx="11210516" cy="2385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001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Aggregated output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--format offenses</a:t>
            </a:r>
          </a:p>
          <a:p>
            <a:endParaRPr lang="en-US" sz="1800" dirty="0" smtClean="0"/>
          </a:p>
          <a:p>
            <a:r>
              <a:rPr lang="en-US" sz="1800" dirty="0"/>
              <a:t>5   Style/</a:t>
            </a:r>
            <a:r>
              <a:rPr lang="en-US" sz="1800" dirty="0" err="1"/>
              <a:t>EmptyLinesAroundBlockBody</a:t>
            </a:r>
            <a:endParaRPr lang="en-US" sz="1800" dirty="0"/>
          </a:p>
          <a:p>
            <a:r>
              <a:rPr lang="en-US" sz="1800" dirty="0" smtClean="0"/>
              <a:t>5   Style</a:t>
            </a:r>
            <a:r>
              <a:rPr lang="en-US" sz="1800" dirty="0"/>
              <a:t>/</a:t>
            </a:r>
            <a:r>
              <a:rPr lang="en-US" sz="1800" dirty="0" err="1"/>
              <a:t>SingleSpaceBeforeFirstArg</a:t>
            </a:r>
            <a:endParaRPr lang="en-US" sz="1800" dirty="0"/>
          </a:p>
          <a:p>
            <a:r>
              <a:rPr lang="en-US" sz="1800" dirty="0" smtClean="0"/>
              <a:t>1   Style</a:t>
            </a:r>
            <a:r>
              <a:rPr lang="en-US" sz="1800" dirty="0"/>
              <a:t>/</a:t>
            </a:r>
            <a:r>
              <a:rPr lang="en-US" sz="1800" dirty="0" err="1" smtClean="0"/>
              <a:t>TrailingWhitespace</a:t>
            </a:r>
            <a:endParaRPr lang="en-US" sz="1800" dirty="0" smtClean="0"/>
          </a:p>
          <a:p>
            <a:r>
              <a:rPr lang="en-US" sz="1800" dirty="0" smtClean="0"/>
              <a:t>--</a:t>
            </a:r>
          </a:p>
          <a:p>
            <a:r>
              <a:rPr lang="en-US" sz="1800" dirty="0" smtClean="0"/>
              <a:t>11 Total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Code Correctness from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--lint</a:t>
            </a:r>
          </a:p>
          <a:p>
            <a:r>
              <a:rPr lang="en-US" sz="1800" dirty="0"/>
              <a:t>Inspecting 53 files</a:t>
            </a:r>
          </a:p>
          <a:p>
            <a:r>
              <a:rPr lang="en-US" sz="1800" dirty="0"/>
              <a:t>...................................................W.</a:t>
            </a:r>
          </a:p>
          <a:p>
            <a:endParaRPr lang="en-US" sz="1800" dirty="0" smtClean="0"/>
          </a:p>
          <a:p>
            <a:r>
              <a:rPr lang="en-US" sz="1800" dirty="0" smtClean="0"/>
              <a:t>Offenses</a:t>
            </a:r>
            <a:r>
              <a:rPr lang="en-US" sz="1800" dirty="0"/>
              <a:t>:</a:t>
            </a:r>
          </a:p>
          <a:p>
            <a:endParaRPr lang="en-US" sz="1800" dirty="0"/>
          </a:p>
          <a:p>
            <a:r>
              <a:rPr lang="en-US" sz="1800" dirty="0"/>
              <a:t>spec/resources/default_spec.rb:264:8: W: (...) interpreted as grouped expression</a:t>
            </a:r>
            <a:r>
              <a:rPr lang="en-US" sz="1800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r>
              <a:rPr lang="en-US" sz="2400" dirty="0" smtClean="0"/>
              <a:t>Running </a:t>
            </a:r>
            <a:r>
              <a:rPr lang="en-US" sz="2400" dirty="0" err="1" smtClean="0"/>
              <a:t>rubocop</a:t>
            </a:r>
            <a:r>
              <a:rPr lang="en-US" sz="2400" dirty="0" smtClean="0"/>
              <a:t> only for code correctness.</a:t>
            </a:r>
          </a:p>
          <a:p>
            <a:endParaRPr lang="en-US" sz="2400" dirty="0"/>
          </a:p>
          <a:p>
            <a:r>
              <a:rPr lang="en-US" sz="2400" dirty="0" smtClean="0"/>
              <a:t>This ignores the style cops and the un-needed Rails cops.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 cops enforced by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--show-cops</a:t>
            </a:r>
          </a:p>
          <a:p>
            <a:r>
              <a:rPr lang="en-US" sz="1800" dirty="0"/>
              <a:t># Available cops (218) + </a:t>
            </a:r>
            <a:r>
              <a:rPr lang="en-US" sz="1800" dirty="0" err="1"/>
              <a:t>config</a:t>
            </a:r>
            <a:r>
              <a:rPr lang="en-US" sz="1800" dirty="0"/>
              <a:t> for /Users/</a:t>
            </a:r>
            <a:r>
              <a:rPr lang="en-US" sz="1800" dirty="0" err="1"/>
              <a:t>webber</a:t>
            </a:r>
            <a:r>
              <a:rPr lang="en-US" sz="1800" dirty="0"/>
              <a:t>/source/ark:</a:t>
            </a:r>
          </a:p>
          <a:p>
            <a:r>
              <a:rPr lang="en-US" sz="1800" dirty="0"/>
              <a:t># Type 'Lint' (38):</a:t>
            </a:r>
          </a:p>
          <a:p>
            <a:r>
              <a:rPr lang="en-US" sz="1800" dirty="0"/>
              <a:t>Lint/</a:t>
            </a:r>
            <a:r>
              <a:rPr lang="en-US" sz="1800" dirty="0" err="1"/>
              <a:t>AmbiguousOperator</a:t>
            </a:r>
            <a:r>
              <a:rPr lang="en-US" sz="1800" dirty="0"/>
              <a:t>:</a:t>
            </a:r>
          </a:p>
          <a:p>
            <a:r>
              <a:rPr lang="en-US" sz="1800" dirty="0"/>
              <a:t>  Description: Checks for ambiguous operators in the first argument of a method invocation</a:t>
            </a:r>
          </a:p>
          <a:p>
            <a:r>
              <a:rPr lang="en-US" sz="1800" dirty="0"/>
              <a:t>    without parentheses.</a:t>
            </a:r>
          </a:p>
          <a:p>
            <a:r>
              <a:rPr lang="en-US" sz="1800" dirty="0"/>
              <a:t>  </a:t>
            </a:r>
            <a:r>
              <a:rPr lang="en-US" sz="1800" dirty="0" err="1"/>
              <a:t>StyleGuide</a:t>
            </a:r>
            <a:r>
              <a:rPr lang="en-US" sz="1800" dirty="0"/>
              <a:t>: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bbatsov</a:t>
            </a:r>
            <a:r>
              <a:rPr lang="en-US" sz="1800" dirty="0"/>
              <a:t>/</a:t>
            </a:r>
            <a:r>
              <a:rPr lang="en-US" sz="1800" dirty="0" err="1"/>
              <a:t>ruby-style-guide#parens-as-</a:t>
            </a:r>
            <a:r>
              <a:rPr lang="en-US" sz="1800" dirty="0" err="1" smtClean="0"/>
              <a:t>args</a:t>
            </a:r>
            <a:endParaRPr lang="en-US" sz="18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is part of the standard set of utilities included with the Chef Development Kit.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6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Display cops enforced by </a:t>
            </a:r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--show-cops</a:t>
            </a:r>
          </a:p>
          <a:p>
            <a:r>
              <a:rPr lang="en-US" sz="1800" dirty="0"/>
              <a:t># Available cops (218) + </a:t>
            </a:r>
            <a:r>
              <a:rPr lang="en-US" sz="1800" dirty="0" err="1"/>
              <a:t>config</a:t>
            </a:r>
            <a:r>
              <a:rPr lang="en-US" sz="1800" dirty="0"/>
              <a:t> for /Users/</a:t>
            </a:r>
            <a:r>
              <a:rPr lang="en-US" sz="1800" dirty="0" err="1"/>
              <a:t>webber</a:t>
            </a:r>
            <a:r>
              <a:rPr lang="en-US" sz="1800" dirty="0"/>
              <a:t>/source/ark:</a:t>
            </a:r>
          </a:p>
          <a:p>
            <a:r>
              <a:rPr lang="en-US" sz="1800" dirty="0"/>
              <a:t># Type 'Lint' (38):</a:t>
            </a:r>
          </a:p>
          <a:p>
            <a:r>
              <a:rPr lang="en-US" sz="1800" dirty="0"/>
              <a:t>Lint/</a:t>
            </a:r>
            <a:r>
              <a:rPr lang="en-US" sz="1800" dirty="0" err="1"/>
              <a:t>AmbiguousOperator</a:t>
            </a:r>
            <a:r>
              <a:rPr lang="en-US" sz="1800" dirty="0"/>
              <a:t>:</a:t>
            </a:r>
          </a:p>
          <a:p>
            <a:r>
              <a:rPr lang="en-US" sz="1800" dirty="0"/>
              <a:t>  Description: Checks for ambiguous operators in the first argument of a method invocation</a:t>
            </a:r>
          </a:p>
          <a:p>
            <a:r>
              <a:rPr lang="en-US" sz="1800" dirty="0"/>
              <a:t>    without parentheses.</a:t>
            </a:r>
          </a:p>
          <a:p>
            <a:r>
              <a:rPr lang="en-US" sz="1800" dirty="0"/>
              <a:t>  </a:t>
            </a:r>
            <a:r>
              <a:rPr lang="en-US" sz="1800" dirty="0" err="1"/>
              <a:t>StyleGuide</a:t>
            </a:r>
            <a:r>
              <a:rPr lang="en-US" sz="1800" dirty="0"/>
              <a:t>: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bbatsov</a:t>
            </a:r>
            <a:r>
              <a:rPr lang="en-US" sz="1800" dirty="0"/>
              <a:t>/</a:t>
            </a:r>
            <a:r>
              <a:rPr lang="en-US" sz="1800" dirty="0" err="1"/>
              <a:t>ruby-style-guide#parens-as-</a:t>
            </a:r>
            <a:r>
              <a:rPr lang="en-US" sz="1800" dirty="0" err="1" smtClean="0"/>
              <a:t>args</a:t>
            </a:r>
            <a:endParaRPr lang="en-US" sz="18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2075936"/>
            <a:ext cx="11210516" cy="36103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573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only one cop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$ </a:t>
            </a:r>
            <a:r>
              <a:rPr lang="en-US" sz="1800" dirty="0" err="1" smtClean="0"/>
              <a:t>rubocop</a:t>
            </a:r>
            <a:r>
              <a:rPr lang="en-US" sz="1800" dirty="0" smtClean="0"/>
              <a:t> --only Lint</a:t>
            </a:r>
            <a:r>
              <a:rPr lang="en-US" sz="1800" dirty="0"/>
              <a:t>/</a:t>
            </a:r>
            <a:r>
              <a:rPr lang="en-US" sz="1800" dirty="0" err="1" smtClean="0"/>
              <a:t>AmbiguousOperator</a:t>
            </a:r>
            <a:endParaRPr lang="en-US" sz="1800" dirty="0" smtClean="0"/>
          </a:p>
          <a:p>
            <a:r>
              <a:rPr lang="en-US" sz="1800" dirty="0"/>
              <a:t>Inspecting 53 files</a:t>
            </a:r>
          </a:p>
          <a:p>
            <a:r>
              <a:rPr lang="en-US" sz="1800" dirty="0"/>
              <a:t>.....................................................</a:t>
            </a:r>
          </a:p>
          <a:p>
            <a:endParaRPr lang="en-US" sz="1800" dirty="0"/>
          </a:p>
          <a:p>
            <a:r>
              <a:rPr lang="en-US" sz="1800" dirty="0"/>
              <a:t>53 files inspected, no offenses detected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/>
          <a:lstStyle/>
          <a:p>
            <a:endParaRPr lang="en-US" sz="2400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 smtClean="0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0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Enabled Cops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</a:t>
            </a:r>
            <a:r>
              <a:rPr lang="en-US" dirty="0" smtClean="0">
                <a:hlinkClick r:id="rId3"/>
              </a:rPr>
              <a:t>bbatsov</a:t>
            </a:r>
            <a:r>
              <a:rPr lang="en-US" dirty="0">
                <a:hlinkClick r:id="rId3"/>
              </a:rPr>
              <a:t>/rubocop/blob/master/config/</a:t>
            </a:r>
            <a:r>
              <a:rPr lang="en-US" dirty="0" smtClean="0">
                <a:hlinkClick r:id="rId3"/>
              </a:rPr>
              <a:t>enabled.yml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84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Disabled Cops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https://github.com/bbatsov/rubocop/blob/master/config/</a:t>
            </a:r>
            <a:r>
              <a:rPr lang="en-US" dirty="0" smtClean="0">
                <a:hlinkClick r:id="rId3"/>
              </a:rPr>
              <a:t>disabled.yml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164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is able to turn on and off specific 'cops' that don't match your organization's conventions.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a </a:t>
            </a:r>
            <a:r>
              <a:rPr lang="en-US" dirty="0" err="1" smtClean="0"/>
              <a:t>config</a:t>
            </a:r>
            <a:r>
              <a:rPr lang="en-US" dirty="0"/>
              <a:t> </a:t>
            </a:r>
            <a:r>
              <a:rPr lang="en-US" dirty="0" smtClean="0"/>
              <a:t>file in the cookbook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Disabled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46625" y="1976973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55255" y="3135834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43274" y="5496218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7028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Disabled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843274" y="4333998"/>
            <a:ext cx="10798749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306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Names of the Cops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CATEGORY/NAME_OF_COP</a:t>
            </a:r>
            <a:r>
              <a:rPr lang="en-US" sz="2800" dirty="0">
                <a:latin typeface="Inconsolata"/>
                <a:cs typeface="Inconsolata"/>
              </a:rPr>
              <a:t>:</a:t>
            </a:r>
          </a:p>
          <a:p>
            <a:r>
              <a:rPr lang="en-US" sz="2800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KEY: VALUE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55272" y="1042402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39940" y="2416931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72532" y="3803441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7200" y="5213915"/>
            <a:ext cx="5475243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7751601" y="1028956"/>
            <a:ext cx="1988819" cy="455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1078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/ Disabling Cops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CATEGORY/NAME_OF_COP</a:t>
            </a:r>
            <a:r>
              <a:rPr lang="en-US" sz="2800" dirty="0">
                <a:latin typeface="Inconsolata"/>
                <a:cs typeface="Inconsolata"/>
              </a:rPr>
              <a:t>:</a:t>
            </a:r>
          </a:p>
          <a:p>
            <a:r>
              <a:rPr lang="en-US" sz="2800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KEY: VALUE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55272" y="1497718"/>
            <a:ext cx="5475243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39940" y="2872247"/>
            <a:ext cx="5475243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7200" y="5669231"/>
            <a:ext cx="5475243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90742" y="1518319"/>
            <a:ext cx="4663897" cy="4553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588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is a command-line application that checks your ruby </a:t>
            </a:r>
            <a:r>
              <a:rPr lang="en-US" dirty="0" smtClean="0"/>
              <a:t>code.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5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Cops with Custom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AlignParameters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/>
              <a:t>Encoding:</a:t>
            </a:r>
          </a:p>
          <a:p>
            <a:r>
              <a:rPr lang="en-US" dirty="0"/>
              <a:t>  Enabled: false</a:t>
            </a:r>
          </a:p>
          <a:p>
            <a:endParaRPr lang="en-US" dirty="0"/>
          </a:p>
          <a:p>
            <a:r>
              <a:rPr lang="en-US" dirty="0" err="1"/>
              <a:t>LineLength</a:t>
            </a:r>
            <a:r>
              <a:rPr lang="en-US" dirty="0"/>
              <a:t>:</a:t>
            </a:r>
          </a:p>
          <a:p>
            <a:r>
              <a:rPr lang="en-US" dirty="0"/>
              <a:t>  Max: 200</a:t>
            </a:r>
          </a:p>
          <a:p>
            <a:endParaRPr lang="en-US" dirty="0"/>
          </a:p>
          <a:p>
            <a:r>
              <a:rPr lang="en-US" dirty="0" err="1"/>
              <a:t>StringLiterals</a:t>
            </a:r>
            <a:r>
              <a:rPr lang="en-US" dirty="0"/>
              <a:t>:</a:t>
            </a:r>
          </a:p>
          <a:p>
            <a:r>
              <a:rPr lang="en-US" dirty="0"/>
              <a:t>  Enabled: false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CATEGORY/NAME_OF_COP</a:t>
            </a:r>
            <a:r>
              <a:rPr lang="en-US" sz="2800" dirty="0">
                <a:latin typeface="Inconsolata"/>
                <a:cs typeface="Inconsolata"/>
              </a:rPr>
              <a:t>:</a:t>
            </a:r>
          </a:p>
          <a:p>
            <a:r>
              <a:rPr lang="en-US" sz="2800" dirty="0">
                <a:latin typeface="Inconsolata"/>
                <a:cs typeface="Inconsolata"/>
              </a:rPr>
              <a:t>  Enabled: (true or false)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KEY: VALUE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63902" y="4274101"/>
            <a:ext cx="5475243" cy="455304"/>
          </a:xfrm>
          <a:prstGeom prst="rect">
            <a:avLst/>
          </a:prstGeom>
          <a:solidFill>
            <a:srgbClr val="108001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90742" y="2009567"/>
            <a:ext cx="4663897" cy="455304"/>
          </a:xfrm>
          <a:prstGeom prst="rect">
            <a:avLst/>
          </a:prstGeom>
          <a:solidFill>
            <a:srgbClr val="108001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16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rubocop</a:t>
            </a:r>
            <a:r>
              <a:rPr lang="en-US" dirty="0" smtClean="0">
                <a:cs typeface="Inconsolata"/>
              </a:rPr>
              <a:t> load order</a:t>
            </a:r>
            <a:endParaRPr lang="en-US" dirty="0"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121408" y="2671910"/>
            <a:ext cx="6158151" cy="599083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config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enabled.yml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121409" y="3567172"/>
            <a:ext cx="6158150" cy="599083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config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/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disabled.yml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118058" y="4462435"/>
            <a:ext cx="6158150" cy="59908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.</a:t>
            </a:r>
            <a:r>
              <a: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rubocop.yml</a:t>
            </a: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 bwMode="white">
          <a:xfrm>
            <a:off x="3387227" y="246822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 anchor="ctr">
            <a:noAutofit/>
          </a:bodyPr>
          <a:lstStyle/>
          <a:p>
            <a:pPr algn="ctr"/>
            <a:r>
              <a:rPr lang="en-US" sz="4000" dirty="0" smtClean="0"/>
              <a:t>1</a:t>
            </a:r>
          </a:p>
        </p:txBody>
      </p:sp>
      <p:sp>
        <p:nvSpPr>
          <p:cNvPr id="9" name="TextBox 8"/>
          <p:cNvSpPr txBox="1"/>
          <p:nvPr/>
        </p:nvSpPr>
        <p:spPr bwMode="white">
          <a:xfrm>
            <a:off x="3387227" y="341140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 anchor="ctr">
            <a:noAutofit/>
          </a:bodyPr>
          <a:lstStyle/>
          <a:p>
            <a:pPr algn="ctr"/>
            <a:r>
              <a:rPr lang="en-US" sz="4000" dirty="0"/>
              <a:t>2</a:t>
            </a:r>
            <a:endParaRPr lang="en-US" sz="4000" dirty="0" smtClean="0"/>
          </a:p>
        </p:txBody>
      </p:sp>
      <p:sp>
        <p:nvSpPr>
          <p:cNvPr id="10" name="TextBox 9"/>
          <p:cNvSpPr txBox="1"/>
          <p:nvPr/>
        </p:nvSpPr>
        <p:spPr bwMode="white">
          <a:xfrm>
            <a:off x="3387227" y="4298053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 anchor="ctr">
            <a:noAutofit/>
          </a:bodyPr>
          <a:lstStyle/>
          <a:p>
            <a:pPr algn="ctr"/>
            <a:r>
              <a:rPr lang="en-US" sz="4000" dirty="0"/>
              <a:t>3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07210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Inspecting </a:t>
            </a:r>
            <a:r>
              <a:rPr lang="en-US" sz="1800" dirty="0"/>
              <a:t>8 files</a:t>
            </a:r>
          </a:p>
          <a:p>
            <a:r>
              <a:rPr lang="en-US" sz="1800" dirty="0" smtClean="0"/>
              <a:t>C.CWCEFF</a:t>
            </a:r>
          </a:p>
          <a:p>
            <a:r>
              <a:rPr lang="en-US" sz="1800" dirty="0" smtClean="0"/>
              <a:t>...</a:t>
            </a:r>
          </a:p>
          <a:p>
            <a:r>
              <a:rPr lang="en-US" sz="1800" dirty="0" smtClean="0"/>
              <a:t>...</a:t>
            </a:r>
          </a:p>
          <a:p>
            <a:r>
              <a:rPr lang="en-US" sz="1800" dirty="0" smtClean="0"/>
              <a:t>8 files inspected, 50 offenses detected</a:t>
            </a:r>
          </a:p>
          <a:p>
            <a:r>
              <a:rPr lang="en-US" sz="1800" dirty="0" smtClean="0"/>
              <a:t>Created .</a:t>
            </a:r>
            <a:r>
              <a:rPr lang="en-US" sz="1800" dirty="0" err="1" smtClean="0"/>
              <a:t>rubocop_todo.yml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a .</a:t>
            </a:r>
            <a:r>
              <a:rPr lang="en-US" dirty="0" err="1" smtClean="0"/>
              <a:t>rubocop-todo.yml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rubocop</a:t>
            </a:r>
            <a:r>
              <a:rPr lang="en-US" dirty="0"/>
              <a:t> --auto-gen-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26678" y="3507277"/>
            <a:ext cx="10842658" cy="43133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0014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Accepting Your Faults and The Standard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smtClean="0"/>
              <a:t>mv .</a:t>
            </a:r>
            <a:r>
              <a:rPr lang="en-US" dirty="0" err="1" smtClean="0"/>
              <a:t>rubocop_todo.yml</a:t>
            </a:r>
            <a:r>
              <a:rPr lang="en-US" dirty="0" smtClean="0"/>
              <a:t> .</a:t>
            </a:r>
            <a:r>
              <a:rPr lang="en-US" dirty="0" err="1" smtClean="0"/>
              <a:t>rubocop.yml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If everything that </a:t>
            </a:r>
            <a:r>
              <a:rPr lang="en-US" dirty="0" err="1" smtClean="0"/>
              <a:t>Rubocop</a:t>
            </a:r>
            <a:r>
              <a:rPr lang="en-US" dirty="0" smtClean="0"/>
              <a:t> complained about is your new defined standard.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0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280"/>
            <a:ext cx="1219200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will evaluate </a:t>
            </a:r>
            <a:r>
              <a:rPr lang="en-US" dirty="0" smtClean="0"/>
              <a:t>the apache cookbook.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Your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path/to/cookbook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will evaluate </a:t>
            </a:r>
            <a:r>
              <a:rPr lang="en-US" dirty="0" smtClean="0"/>
              <a:t>the cookbook found at the specified path.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Your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cookbooks/</a:t>
            </a:r>
            <a:r>
              <a:rPr lang="en-US" dirty="0" err="1" smtClean="0"/>
              <a:t>iis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will </a:t>
            </a:r>
            <a:r>
              <a:rPr lang="en-US" dirty="0"/>
              <a:t>evaluate </a:t>
            </a:r>
            <a:r>
              <a:rPr lang="en-US" dirty="0" smtClean="0"/>
              <a:t>the </a:t>
            </a:r>
            <a:r>
              <a:rPr lang="en-US" dirty="0" err="1" smtClean="0"/>
              <a:t>iis</a:t>
            </a:r>
            <a:r>
              <a:rPr lang="en-US" dirty="0" smtClean="0"/>
              <a:t> cookbook.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3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More Cookbooks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rubocop</a:t>
            </a:r>
            <a:r>
              <a:rPr lang="en-US" dirty="0" smtClean="0"/>
              <a:t> cookbooks/</a:t>
            </a:r>
            <a:r>
              <a:rPr lang="en-US" dirty="0" err="1" smtClean="0"/>
              <a:t>mongodb</a:t>
            </a:r>
            <a:r>
              <a:rPr lang="en-US" dirty="0" smtClean="0"/>
              <a:t> cookbooks/</a:t>
            </a:r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will evaluate the </a:t>
            </a:r>
            <a:r>
              <a:rPr lang="en-US" dirty="0" err="1" smtClean="0"/>
              <a:t>mongodb</a:t>
            </a:r>
            <a:r>
              <a:rPr lang="en-US" dirty="0" smtClean="0"/>
              <a:t> cookbook and the </a:t>
            </a:r>
            <a:r>
              <a:rPr lang="en-US" dirty="0" err="1" smtClean="0"/>
              <a:t>mysql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rubocop.html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9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582130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Somewhere there is a crime happening!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examines all ruby files (*.</a:t>
            </a:r>
            <a:r>
              <a:rPr lang="en-US" dirty="0" err="1" smtClean="0"/>
              <a:t>rb</a:t>
            </a:r>
            <a:r>
              <a:rPr lang="en-US" dirty="0" smtClean="0"/>
              <a:t>) against a suite of cops.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Enforce The Law!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8568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Each cop examines the code from different perspectives to: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Enforce style conventions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Enforce best practices within Ruby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Evaluate the code against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8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10703</TotalTime>
  <Words>1389</Words>
  <Application>Microsoft Macintosh PowerPoint</Application>
  <PresentationFormat>Custom</PresentationFormat>
  <Paragraphs>262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ChefDk3.2Template</vt:lpstr>
      <vt:lpstr>Rubocop</vt:lpstr>
      <vt:lpstr>Obtaining Rubocop</vt:lpstr>
      <vt:lpstr>Using Rubocop</vt:lpstr>
      <vt:lpstr>Running rubocop Within the Cookbook</vt:lpstr>
      <vt:lpstr>rubocop Your Cookbook</vt:lpstr>
      <vt:lpstr>rubocop Your Cookbook</vt:lpstr>
      <vt:lpstr>rubocop More Cookbooks</vt:lpstr>
      <vt:lpstr>Somewhere there is a crime happening!</vt:lpstr>
      <vt:lpstr>Enforce The Law!</vt:lpstr>
      <vt:lpstr>Early and Often</vt:lpstr>
      <vt:lpstr>Example results from rubocop </vt:lpstr>
      <vt:lpstr>Example results from rubocop </vt:lpstr>
      <vt:lpstr>Example results from rubocop </vt:lpstr>
      <vt:lpstr>Example results from rubocop </vt:lpstr>
      <vt:lpstr>Example results from rubocop </vt:lpstr>
      <vt:lpstr>Example results from rubocop </vt:lpstr>
      <vt:lpstr>Aggregated output from rubocop </vt:lpstr>
      <vt:lpstr>Only Code Correctness from rubocop </vt:lpstr>
      <vt:lpstr>Display cops enforced by rubocop </vt:lpstr>
      <vt:lpstr>Display cops enforced by rubocop </vt:lpstr>
      <vt:lpstr>Running only one cop</vt:lpstr>
      <vt:lpstr>Enabled Cops</vt:lpstr>
      <vt:lpstr>Disabled Cops</vt:lpstr>
      <vt:lpstr>Configurable</vt:lpstr>
      <vt:lpstr>Defining a config file in the cookbook</vt:lpstr>
      <vt:lpstr>Disabled </vt:lpstr>
      <vt:lpstr>Disabled </vt:lpstr>
      <vt:lpstr>The Names of the Cops</vt:lpstr>
      <vt:lpstr>Enabling / Disabling Cops</vt:lpstr>
      <vt:lpstr>Cops with Custom Values</vt:lpstr>
      <vt:lpstr>rubocop load order</vt:lpstr>
      <vt:lpstr>Generating a .rubocop-todo.yml</vt:lpstr>
      <vt:lpstr>Accepting Your Faults and The Standard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1396</cp:revision>
  <cp:lastPrinted>2015-02-07T23:49:10Z</cp:lastPrinted>
  <dcterms:created xsi:type="dcterms:W3CDTF">2012-09-13T17:36:07Z</dcterms:created>
  <dcterms:modified xsi:type="dcterms:W3CDTF">2015-05-07T03:09:45Z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